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9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053"/>
    <a:srgbClr val="406366"/>
    <a:srgbClr val="229A8B"/>
    <a:srgbClr val="E0BE8F"/>
    <a:srgbClr val="AC7C04"/>
    <a:srgbClr val="785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82" autoAdjust="0"/>
    <p:restoredTop sz="94660"/>
  </p:normalViewPr>
  <p:slideViewPr>
    <p:cSldViewPr snapToGrid="0">
      <p:cViewPr>
        <p:scale>
          <a:sx n="33" d="100"/>
          <a:sy n="33" d="100"/>
        </p:scale>
        <p:origin x="1920" y="-3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32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51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38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1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00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867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190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57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25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105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53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BBBCA-B15D-41E9-8EB0-52845BF59C9A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367BC-247C-4885-AE38-12CCB7FC36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93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sv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6EAB67C-CA07-F04E-C4BB-34E12C8D57A1}"/>
              </a:ext>
            </a:extLst>
          </p:cNvPr>
          <p:cNvSpPr txBox="1"/>
          <p:nvPr/>
        </p:nvSpPr>
        <p:spPr>
          <a:xfrm>
            <a:off x="904989" y="11688764"/>
            <a:ext cx="14942344" cy="27715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500" dirty="0"/>
              <a:t>Texto - Não usar fonte com menos de 40 </a:t>
            </a:r>
            <a:r>
              <a:rPr lang="pt-BR" sz="4500" dirty="0" err="1"/>
              <a:t>pt</a:t>
            </a:r>
            <a:r>
              <a:rPr lang="pt-BR" sz="4500" dirty="0"/>
              <a:t> no texto.</a:t>
            </a:r>
            <a:endParaRPr lang="pt-BR" sz="5000" b="1" dirty="0">
              <a:solidFill>
                <a:srgbClr val="285053"/>
              </a:solidFill>
            </a:endParaRPr>
          </a:p>
          <a:p>
            <a:pPr algn="just">
              <a:spcBef>
                <a:spcPts val="3600"/>
              </a:spcBef>
              <a:spcAft>
                <a:spcPts val="3600"/>
              </a:spcAft>
            </a:pPr>
            <a:r>
              <a:rPr lang="pt-BR" sz="5000" b="1" dirty="0">
                <a:solidFill>
                  <a:srgbClr val="285053"/>
                </a:solidFill>
              </a:rPr>
              <a:t>Introdução</a:t>
            </a:r>
          </a:p>
          <a:p>
            <a:pPr algn="just"/>
            <a:r>
              <a:rPr lang="pt-BR" sz="4500" dirty="0"/>
              <a:t>Os títulos de seção são opcionais. Caso sejam utilizadas as seções, mantenha-se a fonte, a cor das letras dos títulos e o espaçamento entre linhas antes e após o título.</a:t>
            </a:r>
          </a:p>
          <a:p>
            <a:pPr algn="just"/>
            <a:r>
              <a:rPr lang="pt-BR" sz="4500" dirty="0"/>
              <a:t>Caso sejam utilizadas figuras e/ou tabelas que ultrapassem a largura das colunas de texto, as mesmas podem ser ajustadas para abranger toda a largura do banner. </a:t>
            </a:r>
          </a:p>
          <a:p>
            <a:pPr algn="just"/>
            <a:r>
              <a:rPr lang="pt-BR" sz="4500" dirty="0"/>
              <a:t>Ao optar por apresentar tabelas e figuras, mantenha-se o título das tabelas imediatamente acima das mesmas, e o título das figuras imediatamente abaixo, conforme exemplos neste modelo.   </a:t>
            </a:r>
          </a:p>
          <a:p>
            <a:pPr algn="just">
              <a:spcBef>
                <a:spcPts val="3600"/>
              </a:spcBef>
              <a:spcAft>
                <a:spcPts val="3600"/>
              </a:spcAft>
            </a:pPr>
            <a:r>
              <a:rPr lang="pt-BR" sz="5000" b="1" dirty="0">
                <a:solidFill>
                  <a:srgbClr val="285053"/>
                </a:solidFill>
              </a:rPr>
              <a:t>Metodologia</a:t>
            </a:r>
          </a:p>
          <a:p>
            <a:pPr algn="just"/>
            <a:r>
              <a:rPr lang="pt-BR" sz="4500" dirty="0"/>
              <a:t>In ut augue </a:t>
            </a:r>
            <a:r>
              <a:rPr lang="pt-BR" sz="4500" dirty="0" err="1"/>
              <a:t>tellus</a:t>
            </a:r>
            <a:r>
              <a:rPr lang="pt-BR" sz="4500" dirty="0"/>
              <a:t>. </a:t>
            </a:r>
            <a:r>
              <a:rPr lang="pt-BR" sz="4500" dirty="0" err="1"/>
              <a:t>Mauris</a:t>
            </a:r>
            <a:r>
              <a:rPr lang="pt-BR" sz="4500" dirty="0"/>
              <a:t> </a:t>
            </a:r>
            <a:r>
              <a:rPr lang="pt-BR" sz="4500" dirty="0" err="1"/>
              <a:t>auctor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et </a:t>
            </a:r>
            <a:r>
              <a:rPr lang="pt-BR" sz="4500" dirty="0" err="1"/>
              <a:t>mattis</a:t>
            </a:r>
            <a:r>
              <a:rPr lang="pt-BR" sz="4500" dirty="0"/>
              <a:t> </a:t>
            </a:r>
            <a:r>
              <a:rPr lang="pt-BR" sz="4500" dirty="0" err="1"/>
              <a:t>feugiat</a:t>
            </a:r>
            <a:r>
              <a:rPr lang="pt-BR" sz="4500" dirty="0"/>
              <a:t>. </a:t>
            </a:r>
            <a:r>
              <a:rPr lang="pt-BR" sz="4500" dirty="0" err="1"/>
              <a:t>Suspendisse</a:t>
            </a:r>
            <a:r>
              <a:rPr lang="pt-BR" sz="4500" dirty="0"/>
              <a:t> </a:t>
            </a:r>
            <a:r>
              <a:rPr lang="pt-BR" sz="4500" dirty="0" err="1"/>
              <a:t>euismod</a:t>
            </a:r>
            <a:r>
              <a:rPr lang="pt-BR" sz="4500" dirty="0"/>
              <a:t> augue a </a:t>
            </a:r>
            <a:r>
              <a:rPr lang="pt-BR" sz="4500" dirty="0" err="1"/>
              <a:t>cursus</a:t>
            </a:r>
            <a:r>
              <a:rPr lang="pt-BR" sz="4500" dirty="0"/>
              <a:t> </a:t>
            </a:r>
            <a:r>
              <a:rPr lang="pt-BR" sz="4500" dirty="0" err="1"/>
              <a:t>convallis</a:t>
            </a:r>
            <a:r>
              <a:rPr lang="pt-BR" sz="4500" dirty="0"/>
              <a:t>. </a:t>
            </a:r>
            <a:r>
              <a:rPr lang="pt-BR" sz="4500" dirty="0" err="1"/>
              <a:t>Morbi</a:t>
            </a:r>
            <a:r>
              <a:rPr lang="pt-BR" sz="4500" dirty="0"/>
              <a:t> </a:t>
            </a:r>
            <a:r>
              <a:rPr lang="pt-BR" sz="4500" dirty="0" err="1"/>
              <a:t>suscipit</a:t>
            </a:r>
            <a:r>
              <a:rPr lang="pt-BR" sz="4500" dirty="0"/>
              <a:t> </a:t>
            </a:r>
            <a:r>
              <a:rPr lang="pt-BR" sz="4500" dirty="0" err="1"/>
              <a:t>dolor</a:t>
            </a:r>
            <a:r>
              <a:rPr lang="pt-BR" sz="4500" dirty="0"/>
              <a:t> id </a:t>
            </a:r>
            <a:r>
              <a:rPr lang="pt-BR" sz="4500" dirty="0" err="1"/>
              <a:t>quam</a:t>
            </a:r>
            <a:r>
              <a:rPr lang="pt-BR" sz="4500" dirty="0"/>
              <a:t> </a:t>
            </a:r>
            <a:r>
              <a:rPr lang="pt-BR" sz="4500" dirty="0" err="1"/>
              <a:t>porttitor</a:t>
            </a:r>
            <a:r>
              <a:rPr lang="pt-BR" sz="4500" dirty="0"/>
              <a:t>, eu </a:t>
            </a:r>
            <a:r>
              <a:rPr lang="pt-BR" sz="4500" dirty="0" err="1"/>
              <a:t>sagittis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</a:t>
            </a:r>
            <a:r>
              <a:rPr lang="pt-BR" sz="4500" dirty="0" err="1"/>
              <a:t>aliquet</a:t>
            </a:r>
            <a:r>
              <a:rPr lang="pt-BR" sz="4500" dirty="0"/>
              <a:t>. </a:t>
            </a:r>
            <a:r>
              <a:rPr lang="pt-BR" sz="4500" dirty="0" err="1"/>
              <a:t>Pellentesque</a:t>
            </a:r>
            <a:r>
              <a:rPr lang="pt-BR" sz="4500" dirty="0"/>
              <a:t> </a:t>
            </a:r>
            <a:r>
              <a:rPr lang="pt-BR" sz="4500" dirty="0" err="1"/>
              <a:t>lobortis</a:t>
            </a:r>
            <a:r>
              <a:rPr lang="pt-BR" sz="4500" dirty="0"/>
              <a:t> ac </a:t>
            </a:r>
            <a:r>
              <a:rPr lang="pt-BR" sz="4500" dirty="0" err="1"/>
              <a:t>dui</a:t>
            </a:r>
            <a:r>
              <a:rPr lang="pt-BR" sz="4500" dirty="0"/>
              <a:t> </a:t>
            </a:r>
            <a:r>
              <a:rPr lang="pt-BR" sz="4500" dirty="0" err="1"/>
              <a:t>sed</a:t>
            </a:r>
            <a:r>
              <a:rPr lang="pt-BR" sz="4500" dirty="0"/>
              <a:t> </a:t>
            </a:r>
            <a:r>
              <a:rPr lang="pt-BR" sz="4500" dirty="0" err="1"/>
              <a:t>congue</a:t>
            </a:r>
            <a:r>
              <a:rPr lang="pt-BR" sz="4500" dirty="0"/>
              <a:t>. </a:t>
            </a:r>
            <a:r>
              <a:rPr lang="pt-BR" sz="4500" dirty="0" err="1"/>
              <a:t>Sed</a:t>
            </a:r>
            <a:r>
              <a:rPr lang="pt-BR" sz="4500" dirty="0"/>
              <a:t> </a:t>
            </a:r>
            <a:r>
              <a:rPr lang="pt-BR" sz="4500" dirty="0" err="1"/>
              <a:t>condimentum</a:t>
            </a:r>
            <a:r>
              <a:rPr lang="pt-BR" sz="4500" dirty="0"/>
              <a:t> </a:t>
            </a:r>
            <a:r>
              <a:rPr lang="pt-BR" sz="4500" dirty="0" err="1"/>
              <a:t>sagittis</a:t>
            </a:r>
            <a:r>
              <a:rPr lang="pt-BR" sz="4500" dirty="0"/>
              <a:t> </a:t>
            </a:r>
            <a:r>
              <a:rPr lang="pt-BR" sz="4500" dirty="0" err="1"/>
              <a:t>vestibulum</a:t>
            </a:r>
            <a:r>
              <a:rPr lang="pt-BR" sz="4500" dirty="0"/>
              <a:t>. </a:t>
            </a:r>
            <a:r>
              <a:rPr lang="pt-BR" sz="4500" dirty="0" err="1"/>
              <a:t>Nulla</a:t>
            </a:r>
            <a:r>
              <a:rPr lang="pt-BR" sz="4500" dirty="0"/>
              <a:t> </a:t>
            </a:r>
            <a:r>
              <a:rPr lang="pt-BR" sz="4500" dirty="0" err="1"/>
              <a:t>iaculis</a:t>
            </a:r>
            <a:r>
              <a:rPr lang="pt-BR" sz="4500" dirty="0"/>
              <a:t> ipsum </a:t>
            </a:r>
            <a:r>
              <a:rPr lang="pt-BR" sz="4500" dirty="0" err="1"/>
              <a:t>mauris</a:t>
            </a:r>
            <a:r>
              <a:rPr lang="pt-BR" sz="4500" dirty="0"/>
              <a:t>. </a:t>
            </a:r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ctr"/>
            <a:r>
              <a:rPr lang="pt-BR" sz="4500" b="1" dirty="0"/>
              <a:t>Figura 1 –</a:t>
            </a:r>
            <a:r>
              <a:rPr lang="pt-BR" sz="4500" dirty="0"/>
              <a:t> Sede do Incaper. </a:t>
            </a:r>
          </a:p>
          <a:p>
            <a:pPr algn="just"/>
            <a:endParaRPr lang="pt-BR" sz="45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1FA0BD-17D0-DF1C-A332-C88343197139}"/>
              </a:ext>
            </a:extLst>
          </p:cNvPr>
          <p:cNvSpPr txBox="1"/>
          <p:nvPr/>
        </p:nvSpPr>
        <p:spPr>
          <a:xfrm>
            <a:off x="0" y="774979"/>
            <a:ext cx="32399287" cy="36009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285053"/>
                </a:solidFill>
              </a:rPr>
              <a:t>6º SIMPÓSIO INCAPER PESQUISA</a:t>
            </a:r>
          </a:p>
          <a:p>
            <a:pPr algn="ctr"/>
            <a:r>
              <a:rPr lang="pt-BR" sz="6000" b="1" dirty="0">
                <a:solidFill>
                  <a:srgbClr val="229A8B"/>
                </a:solidFill>
              </a:rPr>
              <a:t>6º Seminário de Iniciação Científica do Incaper</a:t>
            </a:r>
          </a:p>
          <a:p>
            <a:pPr algn="ctr"/>
            <a:endParaRPr lang="pt-BR" b="1" dirty="0"/>
          </a:p>
          <a:p>
            <a:pPr algn="ctr"/>
            <a:r>
              <a:rPr lang="pt-BR" sz="4400" b="1" dirty="0"/>
              <a:t>Vitória, Espírito Santo</a:t>
            </a:r>
          </a:p>
          <a:p>
            <a:pPr algn="ctr"/>
            <a:r>
              <a:rPr lang="pt-BR" sz="4000" b="1" dirty="0">
                <a:solidFill>
                  <a:srgbClr val="E0BE8F"/>
                </a:solidFill>
              </a:rPr>
              <a:t>24 a 25 de novembro de 2026</a:t>
            </a: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CB09674D-F6DA-5063-FFF4-41A4B7202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88114"/>
            <a:ext cx="32399288" cy="3288565"/>
          </a:xfrm>
          <a:prstGeom prst="rect">
            <a:avLst/>
          </a:prstGeom>
        </p:spPr>
      </p:pic>
      <p:sp>
        <p:nvSpPr>
          <p:cNvPr id="13" name="Shape 113">
            <a:extLst>
              <a:ext uri="{FF2B5EF4-FFF2-40B4-BE49-F238E27FC236}">
                <a16:creationId xmlns:a16="http://schemas.microsoft.com/office/drawing/2014/main" id="{1F49F9A6-8227-F997-6756-72B6AF049282}"/>
              </a:ext>
            </a:extLst>
          </p:cNvPr>
          <p:cNvSpPr/>
          <p:nvPr/>
        </p:nvSpPr>
        <p:spPr>
          <a:xfrm>
            <a:off x="904989" y="6663701"/>
            <a:ext cx="29884688" cy="1919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6001" tIns="36001" rIns="36001" bIns="36001">
            <a:spAutoFit/>
          </a:bodyPr>
          <a:lstStyle>
            <a:lvl1pPr algn="ctr"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</a:tabLst>
              <a:defRPr sz="6000" b="1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lang="pt-BR" dirty="0">
                <a:solidFill>
                  <a:srgbClr val="229A8B"/>
                </a:solidFill>
                <a:latin typeface="+mn-lt"/>
                <a:cs typeface="Times New Roman" panose="02020603050405020304" pitchFamily="18" charset="0"/>
              </a:rPr>
              <a:t>Título  do trabalho Título  do trabalho Título  do trabalho Título  do trabalho Título  do trabalho Título  do trabalho Título  do trabalho Título  do trabalho Título  do trabalho</a:t>
            </a:r>
            <a:endParaRPr lang="pt-BR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176A470-24E4-ED42-FECE-9E94BC433B17}"/>
              </a:ext>
            </a:extLst>
          </p:cNvPr>
          <p:cNvSpPr txBox="1"/>
          <p:nvPr/>
        </p:nvSpPr>
        <p:spPr>
          <a:xfrm>
            <a:off x="904989" y="8853594"/>
            <a:ext cx="298846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cs typeface="Times New Roman" panose="02020603050405020304" pitchFamily="18" charset="0"/>
              </a:rPr>
              <a:t>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1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2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3</a:t>
            </a:r>
            <a:r>
              <a:rPr lang="pt-BR" sz="4800" dirty="0">
                <a:cs typeface="Times New Roman" panose="02020603050405020304" pitchFamily="18" charset="0"/>
              </a:rPr>
              <a:t> 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4</a:t>
            </a:r>
            <a:r>
              <a:rPr lang="pt-BR" sz="4800" dirty="0">
                <a:cs typeface="Times New Roman" panose="02020603050405020304" pitchFamily="18" charset="0"/>
              </a:rPr>
              <a:t> 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5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6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7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8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9</a:t>
            </a:r>
            <a:r>
              <a:rPr lang="pt-BR" sz="4800" dirty="0">
                <a:cs typeface="Times New Roman" panose="02020603050405020304" pitchFamily="18" charset="0"/>
              </a:rPr>
              <a:t>, Autor </a:t>
            </a:r>
            <a:r>
              <a:rPr lang="pt-BR" sz="4800" dirty="0" err="1">
                <a:cs typeface="Times New Roman" panose="02020603050405020304" pitchFamily="18" charset="0"/>
              </a:rPr>
              <a:t>Autor</a:t>
            </a:r>
            <a:r>
              <a:rPr lang="pt-BR" sz="4800" dirty="0">
                <a:cs typeface="Times New Roman" panose="02020603050405020304" pitchFamily="18" charset="0"/>
              </a:rPr>
              <a:t> Autor</a:t>
            </a:r>
            <a:r>
              <a:rPr lang="pt-BR" sz="4800" baseline="30000" dirty="0">
                <a:cs typeface="Times New Roman" panose="02020603050405020304" pitchFamily="18" charset="0"/>
              </a:rPr>
              <a:t>10</a:t>
            </a:r>
            <a:endParaRPr lang="pt-BR" sz="4800" dirty="0">
              <a:cs typeface="Times New Roman" panose="02020603050405020304" pitchFamily="18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31B3438-7820-8343-9435-E4AA265F2EDD}"/>
              </a:ext>
            </a:extLst>
          </p:cNvPr>
          <p:cNvSpPr txBox="1"/>
          <p:nvPr/>
        </p:nvSpPr>
        <p:spPr>
          <a:xfrm>
            <a:off x="1257299" y="10664736"/>
            <a:ext cx="29884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aseline="30000" dirty="0">
                <a:cs typeface="Times New Roman" panose="02020603050405020304" pitchFamily="18" charset="0"/>
              </a:rPr>
              <a:t>1</a:t>
            </a:r>
            <a:r>
              <a:rPr lang="pt-BR" sz="3600" dirty="0">
                <a:cs typeface="Times New Roman" panose="02020603050405020304" pitchFamily="18" charset="0"/>
              </a:rPr>
              <a:t>Instituição dos autores; </a:t>
            </a:r>
            <a:r>
              <a:rPr lang="pt-BR" sz="3600" baseline="30000" dirty="0">
                <a:cs typeface="Times New Roman" panose="02020603050405020304" pitchFamily="18" charset="0"/>
              </a:rPr>
              <a:t>2</a:t>
            </a:r>
            <a:r>
              <a:rPr lang="pt-BR" sz="3600" dirty="0">
                <a:cs typeface="Times New Roman" panose="02020603050405020304" pitchFamily="18" charset="0"/>
              </a:rPr>
              <a:t>Instituição dos autores.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31875F6-96F5-0377-6489-3FE857844997}"/>
              </a:ext>
            </a:extLst>
          </p:cNvPr>
          <p:cNvSpPr txBox="1"/>
          <p:nvPr/>
        </p:nvSpPr>
        <p:spPr>
          <a:xfrm>
            <a:off x="18229006" y="39014412"/>
            <a:ext cx="13146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rgbClr val="229A8B"/>
                </a:solidFill>
              </a:rPr>
              <a:t>Realização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31875F6-96F5-0377-6489-3FE857844997}"/>
              </a:ext>
            </a:extLst>
          </p:cNvPr>
          <p:cNvSpPr txBox="1"/>
          <p:nvPr/>
        </p:nvSpPr>
        <p:spPr>
          <a:xfrm>
            <a:off x="1397781" y="39014412"/>
            <a:ext cx="15431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rgbClr val="229A8B"/>
                </a:solidFill>
              </a:rPr>
              <a:t>Apoio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14FF1DD1-561B-1612-398A-7D10A0C71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5995" y="40061329"/>
            <a:ext cx="9535160" cy="83099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F67B022A-1B40-F670-7699-E54538779AB6}"/>
              </a:ext>
            </a:extLst>
          </p:cNvPr>
          <p:cNvSpPr txBox="1"/>
          <p:nvPr/>
        </p:nvSpPr>
        <p:spPr>
          <a:xfrm>
            <a:off x="3866660" y="4945941"/>
            <a:ext cx="161937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000" b="1" dirty="0">
                <a:solidFill>
                  <a:schemeClr val="bg1"/>
                </a:solidFill>
                <a:effectLst/>
                <a:latin typeface="Bahnschrift SemiBold SemiConden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 anos da pesquisa, </a:t>
            </a:r>
            <a:r>
              <a:rPr lang="pt-PT" sz="4000" b="1" dirty="0">
                <a:solidFill>
                  <a:schemeClr val="bg1"/>
                </a:solidFill>
              </a:rPr>
              <a:t>desenvolvimento e inovação do Agro Capixaba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33" name="Imagem 32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EC6242BA-9BED-DF36-4294-E224382335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00" y="438478"/>
            <a:ext cx="7381746" cy="3986143"/>
          </a:xfrm>
          <a:prstGeom prst="rect">
            <a:avLst/>
          </a:prstGeom>
        </p:spPr>
      </p:pic>
      <p:pic>
        <p:nvPicPr>
          <p:cNvPr id="35" name="Imagem 3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A78201DA-C353-090F-7A04-FE6DBB91F9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6368" y="710744"/>
            <a:ext cx="7381745" cy="2670259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2B52338B-1B10-E881-9BCD-C3015819059E}"/>
              </a:ext>
            </a:extLst>
          </p:cNvPr>
          <p:cNvCxnSpPr>
            <a:cxnSpLocks/>
          </p:cNvCxnSpPr>
          <p:nvPr/>
        </p:nvCxnSpPr>
        <p:spPr>
          <a:xfrm>
            <a:off x="707924" y="38753854"/>
            <a:ext cx="30960189" cy="0"/>
          </a:xfrm>
          <a:prstGeom prst="line">
            <a:avLst/>
          </a:prstGeom>
          <a:ln w="76200">
            <a:solidFill>
              <a:srgbClr val="22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>
            <a:extLst>
              <a:ext uri="{FF2B5EF4-FFF2-40B4-BE49-F238E27FC236}">
                <a16:creationId xmlns:a16="http://schemas.microsoft.com/office/drawing/2014/main" id="{A2FDFABB-DEB8-2086-D789-FF4632D87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117" y="39950739"/>
            <a:ext cx="11607720" cy="259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BC8806F-EA90-F46F-3DEE-CEDC7F882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78"/>
          <a:stretch>
            <a:fillRect/>
          </a:stretch>
        </p:blipFill>
        <p:spPr bwMode="auto">
          <a:xfrm>
            <a:off x="10878593" y="41060241"/>
            <a:ext cx="3342704" cy="198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44A05271-7E43-13E3-FE3F-D0A9A7B6CD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767" y="41174478"/>
            <a:ext cx="4321002" cy="1621996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E553ECFB-FD8D-E832-B10B-D2CB43AD21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4249" y="41246992"/>
            <a:ext cx="2368864" cy="12804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A2147CD-14FB-436B-E8BB-34F3697C133D}"/>
              </a:ext>
            </a:extLst>
          </p:cNvPr>
          <p:cNvSpPr txBox="1"/>
          <p:nvPr/>
        </p:nvSpPr>
        <p:spPr>
          <a:xfrm>
            <a:off x="16551957" y="11688764"/>
            <a:ext cx="14942344" cy="1632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500" dirty="0"/>
              <a:t>Texto - Não usar fonte com menos de 40 </a:t>
            </a:r>
            <a:r>
              <a:rPr lang="pt-BR" sz="4500" dirty="0" err="1"/>
              <a:t>pt</a:t>
            </a:r>
            <a:r>
              <a:rPr lang="pt-BR" sz="4500" dirty="0"/>
              <a:t> no texto.</a:t>
            </a:r>
            <a:endParaRPr lang="pt-BR" sz="5000" b="1" dirty="0">
              <a:solidFill>
                <a:srgbClr val="285053"/>
              </a:solidFill>
            </a:endParaRPr>
          </a:p>
          <a:p>
            <a:pPr algn="just">
              <a:spcBef>
                <a:spcPts val="3600"/>
              </a:spcBef>
              <a:spcAft>
                <a:spcPts val="3600"/>
              </a:spcAft>
            </a:pPr>
            <a:r>
              <a:rPr lang="pt-BR" sz="5000" b="1" dirty="0">
                <a:solidFill>
                  <a:srgbClr val="285053"/>
                </a:solidFill>
              </a:rPr>
              <a:t>Resultados e discussão</a:t>
            </a:r>
          </a:p>
          <a:p>
            <a:pPr algn="just"/>
            <a:r>
              <a:rPr lang="pt-BR" sz="4500" dirty="0"/>
              <a:t>Os títulos de seção são opcionais. </a:t>
            </a:r>
          </a:p>
          <a:p>
            <a:pPr algn="just"/>
            <a:endParaRPr lang="pt-BR" sz="4500" dirty="0"/>
          </a:p>
          <a:p>
            <a:pPr algn="ctr"/>
            <a:r>
              <a:rPr lang="pt-BR" sz="4500" b="1" dirty="0"/>
              <a:t>Tabela 1 –</a:t>
            </a:r>
            <a:r>
              <a:rPr lang="pt-BR" sz="4500" dirty="0"/>
              <a:t> Exemplo de título de tabela e formatação.</a:t>
            </a:r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r>
              <a:rPr lang="pt-BR" sz="4500" dirty="0"/>
              <a:t>In ut augue </a:t>
            </a:r>
            <a:r>
              <a:rPr lang="pt-BR" sz="4500" dirty="0" err="1"/>
              <a:t>tellus</a:t>
            </a:r>
            <a:r>
              <a:rPr lang="pt-BR" sz="4500" dirty="0"/>
              <a:t>. </a:t>
            </a:r>
            <a:r>
              <a:rPr lang="pt-BR" sz="4500" dirty="0" err="1"/>
              <a:t>Mauris</a:t>
            </a:r>
            <a:r>
              <a:rPr lang="pt-BR" sz="4500" dirty="0"/>
              <a:t> </a:t>
            </a:r>
            <a:r>
              <a:rPr lang="pt-BR" sz="4500" dirty="0" err="1"/>
              <a:t>auctor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et </a:t>
            </a:r>
            <a:r>
              <a:rPr lang="pt-BR" sz="4500" dirty="0" err="1"/>
              <a:t>mattis</a:t>
            </a:r>
            <a:r>
              <a:rPr lang="pt-BR" sz="4500" dirty="0"/>
              <a:t> </a:t>
            </a:r>
            <a:r>
              <a:rPr lang="pt-BR" sz="4500" dirty="0" err="1"/>
              <a:t>feugiat</a:t>
            </a:r>
            <a:r>
              <a:rPr lang="pt-BR" sz="4500" dirty="0"/>
              <a:t>. </a:t>
            </a:r>
            <a:r>
              <a:rPr lang="pt-BR" sz="4500" dirty="0" err="1"/>
              <a:t>Suspendisse</a:t>
            </a:r>
            <a:r>
              <a:rPr lang="pt-BR" sz="4500" dirty="0"/>
              <a:t> </a:t>
            </a:r>
            <a:r>
              <a:rPr lang="pt-BR" sz="4500" dirty="0" err="1"/>
              <a:t>euismod</a:t>
            </a:r>
            <a:r>
              <a:rPr lang="pt-BR" sz="4500" dirty="0"/>
              <a:t> augue a </a:t>
            </a:r>
            <a:r>
              <a:rPr lang="pt-BR" sz="4500" dirty="0" err="1"/>
              <a:t>cursus</a:t>
            </a:r>
            <a:r>
              <a:rPr lang="pt-BR" sz="4500" dirty="0"/>
              <a:t> </a:t>
            </a:r>
            <a:r>
              <a:rPr lang="pt-BR" sz="4500" dirty="0" err="1"/>
              <a:t>convallis</a:t>
            </a:r>
            <a:r>
              <a:rPr lang="pt-BR" sz="4500" dirty="0"/>
              <a:t>. In ut augue </a:t>
            </a:r>
            <a:r>
              <a:rPr lang="pt-BR" sz="4500" dirty="0" err="1"/>
              <a:t>tellus</a:t>
            </a:r>
            <a:r>
              <a:rPr lang="pt-BR" sz="4500" dirty="0"/>
              <a:t>. </a:t>
            </a:r>
            <a:r>
              <a:rPr lang="pt-BR" sz="4500" dirty="0" err="1"/>
              <a:t>Mauris</a:t>
            </a:r>
            <a:r>
              <a:rPr lang="pt-BR" sz="4500" dirty="0"/>
              <a:t> </a:t>
            </a:r>
            <a:r>
              <a:rPr lang="pt-BR" sz="4500" dirty="0" err="1"/>
              <a:t>auctor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et </a:t>
            </a:r>
            <a:r>
              <a:rPr lang="pt-BR" sz="4500" dirty="0" err="1"/>
              <a:t>mattis</a:t>
            </a:r>
            <a:r>
              <a:rPr lang="pt-BR" sz="4500" dirty="0"/>
              <a:t> </a:t>
            </a:r>
            <a:r>
              <a:rPr lang="pt-BR" sz="4500" dirty="0" err="1"/>
              <a:t>feugiat</a:t>
            </a:r>
            <a:r>
              <a:rPr lang="pt-BR" sz="4500" dirty="0"/>
              <a:t>. </a:t>
            </a:r>
            <a:r>
              <a:rPr lang="pt-BR" sz="4500" dirty="0" err="1"/>
              <a:t>Suspendisse</a:t>
            </a:r>
            <a:r>
              <a:rPr lang="pt-BR" sz="4500" dirty="0"/>
              <a:t> </a:t>
            </a:r>
            <a:r>
              <a:rPr lang="pt-BR" sz="4500" dirty="0" err="1"/>
              <a:t>euismod</a:t>
            </a:r>
            <a:r>
              <a:rPr lang="pt-BR" sz="4500" dirty="0"/>
              <a:t> augue a </a:t>
            </a:r>
            <a:r>
              <a:rPr lang="pt-BR" sz="4500" dirty="0" err="1"/>
              <a:t>cursus</a:t>
            </a:r>
            <a:r>
              <a:rPr lang="pt-BR" sz="4500" dirty="0"/>
              <a:t> </a:t>
            </a:r>
            <a:r>
              <a:rPr lang="pt-BR" sz="4500" dirty="0" err="1"/>
              <a:t>convallis</a:t>
            </a:r>
            <a:r>
              <a:rPr lang="pt-BR" sz="4500" dirty="0"/>
              <a:t>. </a:t>
            </a:r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  <a:p>
            <a:pPr algn="just"/>
            <a:endParaRPr lang="pt-BR" sz="45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F07DE9-71C7-A28C-142D-5491642AE9FE}"/>
              </a:ext>
            </a:extLst>
          </p:cNvPr>
          <p:cNvSpPr txBox="1"/>
          <p:nvPr/>
        </p:nvSpPr>
        <p:spPr>
          <a:xfrm>
            <a:off x="16556872" y="31191066"/>
            <a:ext cx="14942344" cy="694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/>
              <a:t>Figura 2 –</a:t>
            </a:r>
            <a:r>
              <a:rPr lang="pt-BR" sz="4500" dirty="0"/>
              <a:t> Exemplo de título de figura. </a:t>
            </a:r>
          </a:p>
          <a:p>
            <a:pPr algn="just">
              <a:spcBef>
                <a:spcPts val="3600"/>
              </a:spcBef>
              <a:spcAft>
                <a:spcPts val="3600"/>
              </a:spcAft>
            </a:pPr>
            <a:r>
              <a:rPr lang="pt-BR" sz="5000" b="1" dirty="0">
                <a:solidFill>
                  <a:srgbClr val="285053"/>
                </a:solidFill>
              </a:rPr>
              <a:t>Conclusões</a:t>
            </a:r>
          </a:p>
          <a:p>
            <a:pPr algn="just"/>
            <a:r>
              <a:rPr lang="pt-BR" sz="4500" dirty="0"/>
              <a:t>In ut augue </a:t>
            </a:r>
            <a:r>
              <a:rPr lang="pt-BR" sz="4500" dirty="0" err="1"/>
              <a:t>tellus</a:t>
            </a:r>
            <a:r>
              <a:rPr lang="pt-BR" sz="4500" dirty="0"/>
              <a:t>. </a:t>
            </a:r>
            <a:r>
              <a:rPr lang="pt-BR" sz="4500" dirty="0" err="1"/>
              <a:t>Mauris</a:t>
            </a:r>
            <a:r>
              <a:rPr lang="pt-BR" sz="4500" dirty="0"/>
              <a:t> </a:t>
            </a:r>
            <a:r>
              <a:rPr lang="pt-BR" sz="4500" dirty="0" err="1"/>
              <a:t>auctor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et </a:t>
            </a:r>
            <a:r>
              <a:rPr lang="pt-BR" sz="4500" dirty="0" err="1"/>
              <a:t>mattis</a:t>
            </a:r>
            <a:r>
              <a:rPr lang="pt-BR" sz="4500" dirty="0"/>
              <a:t> </a:t>
            </a:r>
            <a:r>
              <a:rPr lang="pt-BR" sz="4500" dirty="0" err="1"/>
              <a:t>feugiat</a:t>
            </a:r>
            <a:r>
              <a:rPr lang="pt-BR" sz="4500" dirty="0"/>
              <a:t>. </a:t>
            </a:r>
            <a:r>
              <a:rPr lang="pt-BR" sz="4500" dirty="0" err="1"/>
              <a:t>Suspendisse</a:t>
            </a:r>
            <a:r>
              <a:rPr lang="pt-BR" sz="4500" dirty="0"/>
              <a:t> </a:t>
            </a:r>
            <a:r>
              <a:rPr lang="pt-BR" sz="4500" dirty="0" err="1"/>
              <a:t>euismod</a:t>
            </a:r>
            <a:r>
              <a:rPr lang="pt-BR" sz="4500" dirty="0"/>
              <a:t> augue a </a:t>
            </a:r>
            <a:r>
              <a:rPr lang="pt-BR" sz="4500" dirty="0" err="1"/>
              <a:t>cursus</a:t>
            </a:r>
            <a:r>
              <a:rPr lang="pt-BR" sz="4500" dirty="0"/>
              <a:t> </a:t>
            </a:r>
            <a:r>
              <a:rPr lang="pt-BR" sz="4500" dirty="0" err="1"/>
              <a:t>convallis</a:t>
            </a:r>
            <a:r>
              <a:rPr lang="pt-BR" sz="4500" dirty="0"/>
              <a:t>. </a:t>
            </a:r>
          </a:p>
          <a:p>
            <a:pPr algn="just">
              <a:spcBef>
                <a:spcPts val="3600"/>
              </a:spcBef>
              <a:spcAft>
                <a:spcPts val="3600"/>
              </a:spcAft>
            </a:pPr>
            <a:r>
              <a:rPr lang="pt-BR" sz="5000" b="1" dirty="0">
                <a:solidFill>
                  <a:srgbClr val="285053"/>
                </a:solidFill>
              </a:rPr>
              <a:t>Agradecimentos</a:t>
            </a:r>
          </a:p>
          <a:p>
            <a:pPr algn="just"/>
            <a:r>
              <a:rPr lang="pt-BR" sz="4500" dirty="0"/>
              <a:t>In ut augue </a:t>
            </a:r>
            <a:r>
              <a:rPr lang="pt-BR" sz="4500" dirty="0" err="1"/>
              <a:t>tellus</a:t>
            </a:r>
            <a:r>
              <a:rPr lang="pt-BR" sz="4500" dirty="0"/>
              <a:t>. </a:t>
            </a:r>
            <a:r>
              <a:rPr lang="pt-BR" sz="4500" dirty="0" err="1"/>
              <a:t>Mauris</a:t>
            </a:r>
            <a:r>
              <a:rPr lang="pt-BR" sz="4500" dirty="0"/>
              <a:t> </a:t>
            </a:r>
            <a:r>
              <a:rPr lang="pt-BR" sz="4500" dirty="0" err="1"/>
              <a:t>auctor</a:t>
            </a:r>
            <a:r>
              <a:rPr lang="pt-BR" sz="4500" dirty="0"/>
              <a:t> </a:t>
            </a:r>
            <a:r>
              <a:rPr lang="pt-BR" sz="4500" dirty="0" err="1"/>
              <a:t>purus</a:t>
            </a:r>
            <a:r>
              <a:rPr lang="pt-BR" sz="4500" dirty="0"/>
              <a:t> et </a:t>
            </a:r>
            <a:r>
              <a:rPr lang="pt-BR" sz="4500" dirty="0" err="1"/>
              <a:t>mattis</a:t>
            </a:r>
            <a:r>
              <a:rPr lang="pt-BR" sz="4500" dirty="0"/>
              <a:t> </a:t>
            </a:r>
            <a:r>
              <a:rPr lang="pt-BR" sz="4500" dirty="0" err="1"/>
              <a:t>feugiat</a:t>
            </a:r>
            <a:r>
              <a:rPr lang="pt-BR" sz="4500" dirty="0"/>
              <a:t>. </a:t>
            </a:r>
            <a:r>
              <a:rPr lang="pt-BR" sz="4500" dirty="0" err="1"/>
              <a:t>Suspendisse</a:t>
            </a:r>
            <a:r>
              <a:rPr lang="pt-BR" sz="4500" dirty="0"/>
              <a:t> </a:t>
            </a:r>
            <a:r>
              <a:rPr lang="pt-BR" sz="4500" dirty="0" err="1"/>
              <a:t>euismod</a:t>
            </a:r>
            <a:r>
              <a:rPr lang="pt-BR" sz="4500" dirty="0"/>
              <a:t> augue a </a:t>
            </a:r>
            <a:r>
              <a:rPr lang="pt-BR" sz="4500" dirty="0" err="1"/>
              <a:t>cursus</a:t>
            </a:r>
            <a:r>
              <a:rPr lang="pt-BR" sz="4500" dirty="0"/>
              <a:t> </a:t>
            </a:r>
            <a:r>
              <a:rPr lang="pt-BR" sz="4500" dirty="0" err="1"/>
              <a:t>convallis</a:t>
            </a:r>
            <a:r>
              <a:rPr lang="pt-BR" sz="4500" dirty="0"/>
              <a:t>. 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34E358C1-F991-7E88-0C24-CBC1428CA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059696"/>
              </p:ext>
            </p:extLst>
          </p:nvPr>
        </p:nvGraphicFramePr>
        <p:xfrm>
          <a:off x="16551957" y="16301123"/>
          <a:ext cx="14943599" cy="3307610"/>
        </p:xfrm>
        <a:graphic>
          <a:graphicData uri="http://schemas.openxmlformats.org/drawingml/2006/table">
            <a:tbl>
              <a:tblPr firstRow="1" firstCol="1" bandRow="1"/>
              <a:tblGrid>
                <a:gridCol w="3248384">
                  <a:extLst>
                    <a:ext uri="{9D8B030D-6E8A-4147-A177-3AD203B41FA5}">
                      <a16:colId xmlns:a16="http://schemas.microsoft.com/office/drawing/2014/main" val="7195491"/>
                    </a:ext>
                  </a:extLst>
                </a:gridCol>
                <a:gridCol w="3370941">
                  <a:extLst>
                    <a:ext uri="{9D8B030D-6E8A-4147-A177-3AD203B41FA5}">
                      <a16:colId xmlns:a16="http://schemas.microsoft.com/office/drawing/2014/main" val="3703810440"/>
                    </a:ext>
                  </a:extLst>
                </a:gridCol>
                <a:gridCol w="4587497">
                  <a:extLst>
                    <a:ext uri="{9D8B030D-6E8A-4147-A177-3AD203B41FA5}">
                      <a16:colId xmlns:a16="http://schemas.microsoft.com/office/drawing/2014/main" val="2699742281"/>
                    </a:ext>
                  </a:extLst>
                </a:gridCol>
                <a:gridCol w="3736777">
                  <a:extLst>
                    <a:ext uri="{9D8B030D-6E8A-4147-A177-3AD203B41FA5}">
                      <a16:colId xmlns:a16="http://schemas.microsoft.com/office/drawing/2014/main" val="1013275899"/>
                    </a:ext>
                  </a:extLst>
                </a:gridCol>
              </a:tblGrid>
              <a:tr h="661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Tratamento</a:t>
                      </a:r>
                      <a:endParaRPr lang="pt-BR" sz="4000" kern="100" dirty="0">
                        <a:solidFill>
                          <a:schemeClr val="bg1"/>
                        </a:solidFill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0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Variável 1</a:t>
                      </a:r>
                      <a:endParaRPr lang="pt-BR" sz="4000" kern="100" dirty="0">
                        <a:solidFill>
                          <a:schemeClr val="bg1"/>
                        </a:solidFill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0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Variável 2</a:t>
                      </a:r>
                      <a:endParaRPr lang="pt-BR" sz="4000" kern="100" dirty="0">
                        <a:solidFill>
                          <a:schemeClr val="bg1"/>
                        </a:solidFill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0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b="1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Variável 3</a:t>
                      </a:r>
                      <a:endParaRPr lang="pt-BR" sz="4000" kern="100" dirty="0">
                        <a:solidFill>
                          <a:schemeClr val="bg1"/>
                        </a:solidFill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0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416671"/>
                  </a:ext>
                </a:extLst>
              </a:tr>
              <a:tr h="6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Manejo 1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50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500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60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176723"/>
                  </a:ext>
                </a:extLst>
              </a:tr>
              <a:tr h="6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Manejo 2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60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550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70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64683"/>
                  </a:ext>
                </a:extLst>
              </a:tr>
              <a:tr h="6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Manejo 3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80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700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80</a:t>
                      </a:r>
                      <a:endParaRPr lang="pt-BR" sz="40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931745"/>
                  </a:ext>
                </a:extLst>
              </a:tr>
              <a:tr h="661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Manejo 4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75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650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40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/>
                          <a:cs typeface="Times New Roman" panose="02020603050405020304" pitchFamily="18" charset="0"/>
                        </a:rPr>
                        <a:t>65</a:t>
                      </a:r>
                      <a:endParaRPr lang="pt-BR" sz="40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190009" marR="190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406308"/>
                  </a:ext>
                </a:extLst>
              </a:tr>
            </a:tbl>
          </a:graphicData>
        </a:graphic>
      </p:graphicFrame>
      <p:pic>
        <p:nvPicPr>
          <p:cNvPr id="14" name="Picture 2" descr="SEAG - Secretaria de Estado de Agricultura, Abastecimento, Aquicultura e  Pesca">
            <a:extLst>
              <a:ext uri="{FF2B5EF4-FFF2-40B4-BE49-F238E27FC236}">
                <a16:creationId xmlns:a16="http://schemas.microsoft.com/office/drawing/2014/main" id="{AD845BB7-AAAC-1D14-8647-23125870D2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8" t="13947" r="4777" b="11684"/>
          <a:stretch>
            <a:fillRect/>
          </a:stretch>
        </p:blipFill>
        <p:spPr bwMode="auto">
          <a:xfrm>
            <a:off x="909811" y="26829007"/>
            <a:ext cx="14943600" cy="106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517AAF5D-F8B3-66F6-F8CC-C522048579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543129" y="23428318"/>
            <a:ext cx="12960000" cy="777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549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1059</TotalTime>
  <Words>422</Words>
  <Application>Microsoft Office PowerPoint</Application>
  <PresentationFormat>Personalizar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Arial</vt:lpstr>
      <vt:lpstr>Bahnschrift SemiBold SemiConden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Laudeci Maia</dc:creator>
  <cp:lastModifiedBy>Tafarel Colodetti</cp:lastModifiedBy>
  <cp:revision>45</cp:revision>
  <dcterms:created xsi:type="dcterms:W3CDTF">2023-08-25T20:57:39Z</dcterms:created>
  <dcterms:modified xsi:type="dcterms:W3CDTF">2026-10-22T18:09:42Z</dcterms:modified>
</cp:coreProperties>
</file>